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5"/>
  </p:sldMasterIdLst>
  <p:notesMasterIdLst>
    <p:notesMasterId r:id="rId12"/>
  </p:notesMasterIdLst>
  <p:sldIdLst>
    <p:sldId id="272" r:id="rId6"/>
    <p:sldId id="321" r:id="rId7"/>
    <p:sldId id="267" r:id="rId8"/>
    <p:sldId id="271" r:id="rId9"/>
    <p:sldId id="275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F"/>
    <a:srgbClr val="FFF200"/>
    <a:srgbClr val="A50021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>
      <p:cViewPr varScale="1">
        <p:scale>
          <a:sx n="159" d="100"/>
          <a:sy n="159" d="100"/>
        </p:scale>
        <p:origin x="31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22" d="100"/>
          <a:sy n="122" d="100"/>
        </p:scale>
        <p:origin x="4932" y="96"/>
      </p:cViewPr>
      <p:guideLst/>
    </p:cSldViewPr>
  </p:notesViewPr>
  <p:gridSpacing cx="54000" cy="54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06556-90A0-4E3C-AF83-3197BDEAF063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44B73-B4E3-4F96-BF37-07CD4CE4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14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#1.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0C06-6443-4BA9-A0BB-6F51109EE4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48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#3. Special Report Visual Abstract 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31965-CA1C-6740-8E41-0F64B9D123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8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Slide #3. 2-Point Visual Abstract Template #1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CEE1C-0958-AC45-9283-77308252B8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87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Slide #4. 2-Point Visual Abstract Template #2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CEE1C-0958-AC45-9283-77308252B8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37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Slide #3. 3-Point Visual Abstract Template #1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CEE1C-0958-AC45-9283-77308252B8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7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Slide #4. 3-Point Visual Abstract Template #2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CEE1C-0958-AC45-9283-77308252B8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8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013" y="350839"/>
            <a:ext cx="11284987" cy="971550"/>
          </a:xfrm>
        </p:spPr>
        <p:txBody>
          <a:bodyPr anchor="ctr"/>
          <a:lstStyle>
            <a:lvl1pPr algn="l">
              <a:defRPr sz="2400"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76957-A3E6-49BF-A8F3-1DC84E0588DC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E375-A04D-4834-8323-CA057A43F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53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ood Special Repor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1013" y="1430339"/>
            <a:ext cx="11230505" cy="415925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defTabSz="685800" fontAlgn="auto">
              <a:spcBef>
                <a:spcPts val="750"/>
              </a:spcBef>
              <a:spcAft>
                <a:spcPts val="0"/>
              </a:spcAft>
              <a:buClrTx/>
              <a:buSzTx/>
              <a:buChar char="•"/>
              <a:tabLst/>
            </a:pPr>
            <a:r>
              <a:rPr lang="en-US" noProof="0" dirty="0"/>
              <a:t>Summarize the context of research and the main outcomes/findings: please limit the text as much as possible and focus on the main points. Try not to use font sizes smaller than 11 pt. Use simple and clear images.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4ADCEF-A4B4-2E6F-CCDC-832DAFE26049}"/>
              </a:ext>
            </a:extLst>
          </p:cNvPr>
          <p:cNvSpPr txBox="1"/>
          <p:nvPr userDrawn="1"/>
        </p:nvSpPr>
        <p:spPr>
          <a:xfrm>
            <a:off x="5486400" y="297278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E4A485-BDA6-B76A-A1E3-CF57FF2253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13" y="350838"/>
            <a:ext cx="11230505" cy="971550"/>
          </a:xfr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main topic of the article (Arial Bold 1</a:t>
            </a:r>
            <a:r>
              <a:rPr lang="cs-CZ" noProof="0" dirty="0"/>
              <a:t>6</a:t>
            </a:r>
            <a:r>
              <a:rPr lang="en-US" noProof="0" dirty="0"/>
              <a:t> or 1</a:t>
            </a:r>
            <a:r>
              <a:rPr lang="cs-CZ" noProof="0" dirty="0"/>
              <a:t>8</a:t>
            </a:r>
            <a:r>
              <a:rPr lang="en-US" noProof="0" dirty="0"/>
              <a:t>)</a:t>
            </a:r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5FCC55AF-9EB7-D9A7-F0CD-32820BEFD0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012" y="5695630"/>
            <a:ext cx="8460000" cy="529689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10000"/>
              </a:lnSpc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Click to insert your conclusions, 1 or 2 key points, no more than 2 lines (Arial Bold 12 or 14)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6E83BADF-03E5-EEAA-D10B-06FDA020ED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" y="6183000"/>
            <a:ext cx="8460000" cy="341062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lnSpc>
                <a:spcPct val="110000"/>
              </a:lnSpc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First author et al, </a:t>
            </a:r>
            <a:r>
              <a:rPr lang="en-US" noProof="0" dirty="0" err="1"/>
              <a:t>doi</a:t>
            </a:r>
            <a:r>
              <a:rPr lang="en-US" noProof="0" dirty="0"/>
              <a:t>: 10.5507/</a:t>
            </a:r>
            <a:r>
              <a:rPr lang="en-US" noProof="0" dirty="0" err="1"/>
              <a:t>bp.yyyy.nnn</a:t>
            </a:r>
            <a:endParaRPr lang="en-US" noProof="0" dirty="0"/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11E62032-3035-E70F-2898-B4F34B0FF216}"/>
              </a:ext>
            </a:extLst>
          </p:cNvPr>
          <p:cNvSpPr txBox="1"/>
          <p:nvPr userDrawn="1"/>
        </p:nvSpPr>
        <p:spPr>
          <a:xfrm>
            <a:off x="9444000" y="5695630"/>
            <a:ext cx="2266988" cy="82843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0000">
                <a:srgbClr val="FFFFAF"/>
              </a:gs>
              <a:gs pos="100000">
                <a:srgbClr val="FFFF00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Biomedical</a:t>
            </a:r>
            <a:r>
              <a:rPr lang="cs-CZ" sz="1600" b="0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 </a:t>
            </a: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Papers</a:t>
            </a:r>
            <a:endParaRPr lang="cs-CZ" sz="1600" b="0" spc="0" baseline="0" dirty="0">
              <a:solidFill>
                <a:schemeClr val="tx1">
                  <a:lumMod val="85000"/>
                  <a:lumOff val="15000"/>
                </a:schemeClr>
              </a:solidFill>
              <a:latin typeface="Bodoni MT Condensed" panose="02070606080606020203" pitchFamily="18" charset="0"/>
              <a:cs typeface="Arial" panose="020B0604020202020204" pitchFamily="34" charset="0"/>
            </a:endParaRPr>
          </a:p>
          <a:p>
            <a:pPr algn="r"/>
            <a:r>
              <a:rPr lang="cs-CZ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https://biomed.papers.upol.cz</a:t>
            </a:r>
          </a:p>
        </p:txBody>
      </p:sp>
    </p:spTree>
    <p:extLst>
      <p:ext uri="{BB962C8B-B14F-4D97-AF65-F5344CB8AC3E}">
        <p14:creationId xmlns:p14="http://schemas.microsoft.com/office/powerpoint/2010/main" val="4172817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105" userDrawn="1">
          <p15:clr>
            <a:srgbClr val="FBAE40"/>
          </p15:clr>
        </p15:guide>
        <p15:guide id="4" pos="557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Point Visual Abstract Layou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2027" y="1430037"/>
            <a:ext cx="5544000" cy="4159552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1: Illustrate the context of research </a:t>
            </a:r>
            <a:r>
              <a:rPr lang="en-US" dirty="0"/>
              <a:t>using a mix of text (very sparingly) and simple images.</a:t>
            </a:r>
            <a:endParaRPr lang="en-US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EFDD06-54AA-484A-B79B-051BAF6F79D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65973" y="1436539"/>
            <a:ext cx="5544000" cy="415305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6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171449" marR="0" lvl="0" indent="-171449" algn="l" defTabSz="685798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2: Main outcomes. </a:t>
            </a:r>
            <a:r>
              <a:rPr lang="en-US" dirty="0"/>
              <a:t>You should focus one or two major findings.</a:t>
            </a:r>
            <a:endParaRPr lang="en-US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D3A091-A05B-5C4A-A372-CF465B1A2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13" y="350838"/>
            <a:ext cx="11230505" cy="971550"/>
          </a:xfr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main topic of the article (Arial Bold 1</a:t>
            </a:r>
            <a:r>
              <a:rPr lang="cs-CZ" noProof="0" dirty="0"/>
              <a:t>6</a:t>
            </a:r>
            <a:r>
              <a:rPr lang="en-US" noProof="0" dirty="0"/>
              <a:t> or 1</a:t>
            </a:r>
            <a:r>
              <a:rPr lang="cs-CZ" noProof="0" dirty="0"/>
              <a:t>8</a:t>
            </a:r>
            <a:r>
              <a:rPr lang="en-US" noProof="0" dirty="0"/>
              <a:t>)</a:t>
            </a:r>
            <a:endParaRPr lang="en-US" dirty="0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10ECB4E9-0785-9E48-AA98-56F2C72D15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012" y="5695631"/>
            <a:ext cx="8460000" cy="529688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10000"/>
              </a:lnSpc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Click to insert your conclusions, 1 or 2 key points, no more than 2 lines (Arial Bold 12 or 14)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9D8D406-1013-B461-9F1B-5E5A6AAA99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" y="6183000"/>
            <a:ext cx="8460000" cy="341062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lnSpc>
                <a:spcPct val="110000"/>
              </a:lnSpc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First author et al, </a:t>
            </a:r>
            <a:r>
              <a:rPr lang="en-US" noProof="0" dirty="0" err="1"/>
              <a:t>doi</a:t>
            </a:r>
            <a:r>
              <a:rPr lang="en-US" noProof="0" dirty="0"/>
              <a:t>: 10.5507/</a:t>
            </a:r>
            <a:r>
              <a:rPr lang="en-US" noProof="0" dirty="0" err="1"/>
              <a:t>bp.yyyy.nnn</a:t>
            </a:r>
            <a:endParaRPr lang="en-US" noProof="0" dirty="0"/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1B2F4535-CADF-8566-A23C-896335BE732F}"/>
              </a:ext>
            </a:extLst>
          </p:cNvPr>
          <p:cNvSpPr txBox="1"/>
          <p:nvPr userDrawn="1"/>
        </p:nvSpPr>
        <p:spPr>
          <a:xfrm>
            <a:off x="9444000" y="5695630"/>
            <a:ext cx="2266988" cy="82843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0000">
                <a:srgbClr val="FFFFAF"/>
              </a:gs>
              <a:gs pos="100000">
                <a:srgbClr val="FFFF00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Biomedical</a:t>
            </a:r>
            <a:r>
              <a:rPr lang="cs-CZ" sz="1600" b="0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 </a:t>
            </a: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Papers</a:t>
            </a:r>
            <a:endParaRPr lang="cs-CZ" sz="1600" b="0" spc="0" baseline="0" dirty="0">
              <a:solidFill>
                <a:schemeClr val="tx1">
                  <a:lumMod val="85000"/>
                  <a:lumOff val="15000"/>
                </a:schemeClr>
              </a:solidFill>
              <a:latin typeface="Bodoni MT Condensed" panose="02070606080606020203" pitchFamily="18" charset="0"/>
              <a:cs typeface="Arial" panose="020B0604020202020204" pitchFamily="34" charset="0"/>
            </a:endParaRPr>
          </a:p>
          <a:p>
            <a:pPr algn="r"/>
            <a:r>
              <a:rPr lang="cs-CZ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https://biomed.papers.upol.cz</a:t>
            </a:r>
          </a:p>
        </p:txBody>
      </p:sp>
    </p:spTree>
    <p:extLst>
      <p:ext uri="{BB962C8B-B14F-4D97-AF65-F5344CB8AC3E}">
        <p14:creationId xmlns:p14="http://schemas.microsoft.com/office/powerpoint/2010/main" val="201183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037" userDrawn="1">
          <p15:clr>
            <a:srgbClr val="FBAE40"/>
          </p15:clr>
        </p15:guide>
        <p15:guide id="3" pos="564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Point Visual Abstract Layou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1013" y="1430336"/>
            <a:ext cx="11230503" cy="1998664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1: Illustrate the context of research </a:t>
            </a:r>
            <a:r>
              <a:rPr lang="en-US" dirty="0"/>
              <a:t>using a mix of text (very sparingly) and simple images.</a:t>
            </a:r>
            <a:endParaRPr lang="en-US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EFDD06-54AA-484A-B79B-051BAF6F79D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88560" y="3527342"/>
            <a:ext cx="11230503" cy="205200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49" marR="0" lvl="0" indent="-171449" algn="l" defTabSz="685798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2: Main outcomes. </a:t>
            </a:r>
            <a:r>
              <a:rPr lang="en-US" dirty="0"/>
              <a:t>You should focus on one or two major findings.</a:t>
            </a:r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303F7ED-7A51-B2FD-8C60-A095DA1F1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13" y="350838"/>
            <a:ext cx="11230505" cy="971550"/>
          </a:xfr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main topic of the article (Arial Bold 1</a:t>
            </a:r>
            <a:r>
              <a:rPr lang="cs-CZ" noProof="0" dirty="0"/>
              <a:t>6</a:t>
            </a:r>
            <a:r>
              <a:rPr lang="en-US" noProof="0" dirty="0"/>
              <a:t> or 1</a:t>
            </a:r>
            <a:r>
              <a:rPr lang="cs-CZ" noProof="0" dirty="0"/>
              <a:t>8</a:t>
            </a:r>
            <a:r>
              <a:rPr lang="en-US" noProof="0" dirty="0"/>
              <a:t>)</a:t>
            </a:r>
            <a:endParaRPr lang="en-US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E675E052-44BC-CAEA-5C49-054EACEDA9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012" y="5697538"/>
            <a:ext cx="8460000" cy="527781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10000"/>
              </a:lnSpc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Click to insert your conclusions, 1 or 2 key points, no more than 2 lines (Arial Bold 12 or 14)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803FC4D0-953D-47F3-65F7-07A3821C84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" y="6183000"/>
            <a:ext cx="8460000" cy="341062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lnSpc>
                <a:spcPct val="110000"/>
              </a:lnSpc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First author et al, </a:t>
            </a:r>
            <a:r>
              <a:rPr lang="en-US" noProof="0" dirty="0" err="1"/>
              <a:t>doi</a:t>
            </a:r>
            <a:r>
              <a:rPr lang="en-US" noProof="0" dirty="0"/>
              <a:t>: 10.5507/</a:t>
            </a:r>
            <a:r>
              <a:rPr lang="en-US" noProof="0" dirty="0" err="1"/>
              <a:t>bp.yyyy.nnn</a:t>
            </a:r>
            <a:endParaRPr lang="en-US" noProof="0" dirty="0"/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5B0687FF-6A75-13BE-1221-06DB149CA231}"/>
              </a:ext>
            </a:extLst>
          </p:cNvPr>
          <p:cNvSpPr txBox="1"/>
          <p:nvPr userDrawn="1"/>
        </p:nvSpPr>
        <p:spPr>
          <a:xfrm>
            <a:off x="9444000" y="5695630"/>
            <a:ext cx="2266988" cy="82843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0000">
                <a:srgbClr val="FFFFAF"/>
              </a:gs>
              <a:gs pos="100000">
                <a:srgbClr val="FFFF00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Biomedical</a:t>
            </a:r>
            <a:r>
              <a:rPr lang="cs-CZ" sz="1600" b="0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 </a:t>
            </a: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Papers</a:t>
            </a:r>
            <a:endParaRPr lang="cs-CZ" sz="1600" b="0" spc="0" baseline="0" dirty="0">
              <a:solidFill>
                <a:schemeClr val="tx1">
                  <a:lumMod val="85000"/>
                  <a:lumOff val="15000"/>
                </a:schemeClr>
              </a:solidFill>
              <a:latin typeface="Bodoni MT Condensed" panose="02070606080606020203" pitchFamily="18" charset="0"/>
              <a:cs typeface="Arial" panose="020B0604020202020204" pitchFamily="34" charset="0"/>
            </a:endParaRPr>
          </a:p>
          <a:p>
            <a:pPr algn="r"/>
            <a:r>
              <a:rPr lang="cs-CZ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https://biomed.papers.upol.cz</a:t>
            </a:r>
          </a:p>
        </p:txBody>
      </p:sp>
    </p:spTree>
    <p:extLst>
      <p:ext uri="{BB962C8B-B14F-4D97-AF65-F5344CB8AC3E}">
        <p14:creationId xmlns:p14="http://schemas.microsoft.com/office/powerpoint/2010/main" val="99555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2105" userDrawn="1">
          <p15:clr>
            <a:srgbClr val="FBAE40"/>
          </p15:clr>
        </p15:guide>
        <p15:guide id="5" pos="557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Point Visual Abstract Layou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1013" y="1430338"/>
            <a:ext cx="5629209" cy="205200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1: Illustrate the context of research </a:t>
            </a:r>
            <a:r>
              <a:rPr lang="en-US" dirty="0"/>
              <a:t>using a mix of text (very sparingly) and simple images.</a:t>
            </a:r>
            <a:endParaRPr lang="en-US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EFDD06-54AA-484A-B79B-051BAF6F79D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81013" y="3573591"/>
            <a:ext cx="5629209" cy="201600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2: Materials and Methods (Patients and Methods).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53AEF1-376A-C954-3462-DDAD72F150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04000" y="1430338"/>
            <a:ext cx="5507515" cy="4159253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889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49" marR="0" lvl="0" indent="-171449" algn="l" defTabSz="685798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3: Main outcomes. </a:t>
            </a:r>
            <a:r>
              <a:rPr lang="en-US" dirty="0"/>
              <a:t>You should focus on one or two major findings.</a:t>
            </a:r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DE7B140-1964-AEA6-FF7F-A43C8D4D43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13" y="350838"/>
            <a:ext cx="11230505" cy="971550"/>
          </a:xfr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main topic of the article (Arial Bold 1</a:t>
            </a:r>
            <a:r>
              <a:rPr lang="cs-CZ" noProof="0" dirty="0"/>
              <a:t>6</a:t>
            </a:r>
            <a:r>
              <a:rPr lang="en-US" noProof="0" dirty="0"/>
              <a:t> or 1</a:t>
            </a:r>
            <a:r>
              <a:rPr lang="cs-CZ" noProof="0" dirty="0"/>
              <a:t>8</a:t>
            </a:r>
            <a:r>
              <a:rPr lang="en-US" noProof="0" dirty="0"/>
              <a:t>)</a:t>
            </a:r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844FC7A5-46AF-61C2-7D57-A46BCAAD0E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012" y="5697538"/>
            <a:ext cx="8460000" cy="527781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10000"/>
              </a:lnSpc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Click to insert your conclusions, 1 or 2 key points, no more than 2 lines (Arial Bold 12 or 14)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55F18E5-4E55-DA98-0F2D-3D9B4229E3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" y="6183000"/>
            <a:ext cx="8460000" cy="341062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lnSpc>
                <a:spcPct val="110000"/>
              </a:lnSpc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First author et al, </a:t>
            </a:r>
            <a:r>
              <a:rPr lang="en-US" noProof="0" dirty="0" err="1"/>
              <a:t>doi</a:t>
            </a:r>
            <a:r>
              <a:rPr lang="en-US" noProof="0" dirty="0"/>
              <a:t>: 10.5507/</a:t>
            </a:r>
            <a:r>
              <a:rPr lang="en-US" noProof="0" dirty="0" err="1"/>
              <a:t>bp.yyyy.nnn</a:t>
            </a:r>
            <a:endParaRPr lang="en-US" noProof="0" dirty="0"/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97A3AAEB-7997-1311-2A58-4B0BFE8B2588}"/>
              </a:ext>
            </a:extLst>
          </p:cNvPr>
          <p:cNvSpPr txBox="1"/>
          <p:nvPr userDrawn="1"/>
        </p:nvSpPr>
        <p:spPr>
          <a:xfrm>
            <a:off x="9444000" y="5695630"/>
            <a:ext cx="2266988" cy="82843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0000">
                <a:srgbClr val="FFFFAF"/>
              </a:gs>
              <a:gs pos="100000">
                <a:srgbClr val="FFFF00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Biomedical</a:t>
            </a:r>
            <a:r>
              <a:rPr lang="cs-CZ" sz="1600" b="0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 </a:t>
            </a: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Papers</a:t>
            </a:r>
            <a:endParaRPr lang="cs-CZ" sz="1600" b="0" spc="0" baseline="0" dirty="0">
              <a:solidFill>
                <a:schemeClr val="tx1">
                  <a:lumMod val="85000"/>
                  <a:lumOff val="15000"/>
                </a:schemeClr>
              </a:solidFill>
              <a:latin typeface="Bodoni MT Condensed" panose="02070606080606020203" pitchFamily="18" charset="0"/>
              <a:cs typeface="Arial" panose="020B0604020202020204" pitchFamily="34" charset="0"/>
            </a:endParaRPr>
          </a:p>
          <a:p>
            <a:pPr algn="r"/>
            <a:r>
              <a:rPr lang="cs-CZ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https://biomed.papers.upol.cz</a:t>
            </a:r>
          </a:p>
        </p:txBody>
      </p:sp>
    </p:spTree>
    <p:extLst>
      <p:ext uri="{BB962C8B-B14F-4D97-AF65-F5344CB8AC3E}">
        <p14:creationId xmlns:p14="http://schemas.microsoft.com/office/powerpoint/2010/main" val="1665339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071" userDrawn="1">
          <p15:clr>
            <a:srgbClr val="FBAE40"/>
          </p15:clr>
        </p15:guide>
        <p15:guide id="3" pos="564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Point Visual Abstract Layou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0483" y="1430338"/>
            <a:ext cx="3672000" cy="415925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1: Illustrate the context of research </a:t>
            </a:r>
            <a:r>
              <a:rPr lang="en-US" dirty="0"/>
              <a:t>using a mix of text (very sparingly) and simple images.</a:t>
            </a:r>
            <a:endParaRPr lang="en-US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EFDD06-54AA-484A-B79B-051BAF6F79D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9670" y="1430338"/>
            <a:ext cx="3672000" cy="415925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2: Materials and Methods (Patients and Methods).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53AEF1-376A-C954-3462-DDAD72F150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43728" y="1430338"/>
            <a:ext cx="3672000" cy="4159250"/>
          </a:xfr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1000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49" marR="0" lvl="0" indent="-171449" algn="l" defTabSz="685798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Click to prepare point 3: Main outcomes. </a:t>
            </a:r>
            <a:r>
              <a:rPr lang="en-US" dirty="0"/>
              <a:t>You should focus on one or two major findings.</a:t>
            </a:r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C8C081-E7F1-058D-39FD-2476489F8D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13" y="350838"/>
            <a:ext cx="11230505" cy="971550"/>
          </a:xfr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main topic of the article (Arial Bold 1</a:t>
            </a:r>
            <a:r>
              <a:rPr lang="cs-CZ" noProof="0" dirty="0"/>
              <a:t>6</a:t>
            </a:r>
            <a:r>
              <a:rPr lang="en-US" noProof="0" dirty="0"/>
              <a:t> or 1</a:t>
            </a:r>
            <a:r>
              <a:rPr lang="cs-CZ" noProof="0" dirty="0"/>
              <a:t>8</a:t>
            </a:r>
            <a:r>
              <a:rPr lang="en-US" noProof="0" dirty="0"/>
              <a:t>)</a:t>
            </a:r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84F8630F-97FC-66DD-2B20-EB4CB828F4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012" y="5697538"/>
            <a:ext cx="8460000" cy="527781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10000"/>
              </a:lnSpc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Click to insert your conclusions, 1 or 2 key points, no more than 2 lines (Arial Bold 12 or 14)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B9EC9BC-9928-E60C-4800-7E1FF77EB2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" y="6183000"/>
            <a:ext cx="8460000" cy="341062"/>
          </a:xfrm>
          <a:gradFill flip="none" rotWithShape="1">
            <a:gsLst>
              <a:gs pos="32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FontTx/>
              <a:buNone/>
              <a:defRPr lang="en-US" sz="1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R="0" lvl="0" defTabSz="774737" fontAlgn="auto">
              <a:lnSpc>
                <a:spcPct val="110000"/>
              </a:lnSpc>
              <a:spcBef>
                <a:spcPts val="848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 dirty="0"/>
              <a:t>First author et al, </a:t>
            </a:r>
            <a:r>
              <a:rPr lang="en-US" noProof="0" dirty="0" err="1"/>
              <a:t>doi</a:t>
            </a:r>
            <a:r>
              <a:rPr lang="en-US" noProof="0" dirty="0"/>
              <a:t>: 10.5507/</a:t>
            </a:r>
            <a:r>
              <a:rPr lang="en-US" noProof="0" dirty="0" err="1"/>
              <a:t>bp.yyyy.nnn</a:t>
            </a:r>
            <a:endParaRPr lang="en-US" noProof="0" dirty="0"/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94757C2C-954A-CF86-DC49-2E0A9443F704}"/>
              </a:ext>
            </a:extLst>
          </p:cNvPr>
          <p:cNvSpPr txBox="1"/>
          <p:nvPr userDrawn="1"/>
        </p:nvSpPr>
        <p:spPr>
          <a:xfrm>
            <a:off x="9444000" y="5695630"/>
            <a:ext cx="2266988" cy="82843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0000">
                <a:srgbClr val="FFFFAF"/>
              </a:gs>
              <a:gs pos="100000">
                <a:srgbClr val="FFFF00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400"/>
              </a:spcBef>
              <a:spcAft>
                <a:spcPts val="0"/>
              </a:spcAft>
            </a:pP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Biomedical</a:t>
            </a:r>
            <a:r>
              <a:rPr lang="cs-CZ" sz="1600" b="0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 </a:t>
            </a:r>
            <a:r>
              <a:rPr lang="cs-CZ" sz="1600" b="0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 Condensed" panose="02070606080606020203" pitchFamily="18" charset="0"/>
                <a:cs typeface="Arial" panose="020B0604020202020204" pitchFamily="34" charset="0"/>
              </a:rPr>
              <a:t>Papers</a:t>
            </a:r>
            <a:endParaRPr lang="cs-CZ" sz="1600" b="0" spc="0" baseline="0" dirty="0">
              <a:solidFill>
                <a:schemeClr val="tx1">
                  <a:lumMod val="85000"/>
                  <a:lumOff val="15000"/>
                </a:schemeClr>
              </a:solidFill>
              <a:latin typeface="Bodoni MT Condensed" panose="02070606080606020203" pitchFamily="18" charset="0"/>
              <a:cs typeface="Arial" panose="020B0604020202020204" pitchFamily="34" charset="0"/>
            </a:endParaRPr>
          </a:p>
          <a:p>
            <a:pPr algn="r"/>
            <a:r>
              <a:rPr lang="cs-CZ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https://biomed.papers.upol.cz</a:t>
            </a:r>
          </a:p>
        </p:txBody>
      </p:sp>
    </p:spTree>
    <p:extLst>
      <p:ext uri="{BB962C8B-B14F-4D97-AF65-F5344CB8AC3E}">
        <p14:creationId xmlns:p14="http://schemas.microsoft.com/office/powerpoint/2010/main" val="259764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459" userDrawn="1">
          <p15:clr>
            <a:srgbClr val="FBAE40"/>
          </p15:clr>
        </p15:guide>
        <p15:guide id="3" pos="622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1013" y="365125"/>
            <a:ext cx="11229975" cy="957263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52000">
                <a:srgbClr val="FFF648"/>
              </a:gs>
              <a:gs pos="100000">
                <a:schemeClr val="bg1"/>
              </a:gs>
            </a:gsLst>
            <a:lin ang="0" scaled="1"/>
            <a:tileRect/>
          </a:gra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013" y="1825625"/>
            <a:ext cx="112299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10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6957-A3E6-49BF-A8F3-1DC84E0588DC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6000" y="6356350"/>
            <a:ext cx="486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778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3E375-A04D-4834-8323-CA057A43F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1800" b="1" kern="1200" cap="small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099" userDrawn="1">
          <p15:clr>
            <a:srgbClr val="F26B43"/>
          </p15:clr>
        </p15:guide>
        <p15:guide id="4" pos="303" userDrawn="1">
          <p15:clr>
            <a:srgbClr val="F26B43"/>
          </p15:clr>
        </p15:guide>
        <p15:guide id="5" pos="7377" userDrawn="1">
          <p15:clr>
            <a:srgbClr val="F26B43"/>
          </p15:clr>
        </p15:guide>
        <p15:guide id="6" orient="horz" pos="901" userDrawn="1">
          <p15:clr>
            <a:srgbClr val="F26B43"/>
          </p15:clr>
        </p15:guide>
        <p15:guide id="7" orient="horz" pos="3589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orient="horz" pos="833" userDrawn="1">
          <p15:clr>
            <a:srgbClr val="F26B43"/>
          </p15:clr>
        </p15:guide>
        <p15:guide id="10" orient="horz" pos="35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34598F6-A171-D70C-44DE-FDE0F7216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6000" y="6075000"/>
            <a:ext cx="3225000" cy="62085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B012A2D-DDE4-1F24-FDAF-423C05CD0D55}"/>
              </a:ext>
            </a:extLst>
          </p:cNvPr>
          <p:cNvSpPr txBox="1">
            <a:spLocks/>
          </p:cNvSpPr>
          <p:nvPr/>
        </p:nvSpPr>
        <p:spPr>
          <a:xfrm>
            <a:off x="1722000" y="1430339"/>
            <a:ext cx="8964000" cy="4159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400" dirty="0"/>
              <a:t>This PowerPoint file has been prepared to help authors of Biomedical Papers create their </a:t>
            </a:r>
            <a:r>
              <a:rPr lang="cs-CZ" sz="1400" dirty="0" err="1"/>
              <a:t>graphical</a:t>
            </a:r>
            <a:r>
              <a:rPr lang="en-US" sz="1400" dirty="0"/>
              <a:t> abstracts.</a:t>
            </a:r>
          </a:p>
          <a:p>
            <a:pPr algn="l">
              <a:lnSpc>
                <a:spcPct val="120000"/>
              </a:lnSpc>
            </a:pPr>
            <a:r>
              <a:rPr lang="en-US" sz="1400" dirty="0"/>
              <a:t>The template includes prepared slides for single-point, two-point and three-point </a:t>
            </a:r>
            <a:r>
              <a:rPr lang="cs-CZ" sz="1400" dirty="0" err="1"/>
              <a:t>graphical</a:t>
            </a:r>
            <a:r>
              <a:rPr lang="en-US" sz="1400" dirty="0"/>
              <a:t> abstract, </a:t>
            </a:r>
            <a:br>
              <a:rPr lang="en-US" sz="1400" dirty="0"/>
            </a:br>
            <a:r>
              <a:rPr lang="en-US" sz="1400" dirty="0"/>
              <a:t>choose the one that suits you best.</a:t>
            </a:r>
          </a:p>
          <a:p>
            <a:pPr algn="l">
              <a:lnSpc>
                <a:spcPct val="120000"/>
              </a:lnSpc>
            </a:pPr>
            <a:r>
              <a:rPr lang="en-US" sz="1400" b="1" dirty="0"/>
              <a:t>Top panel</a:t>
            </a:r>
            <a:r>
              <a:rPr lang="en-US" sz="1400" dirty="0"/>
              <a:t>: </a:t>
            </a:r>
            <a:r>
              <a:rPr lang="en-US" sz="1400" b="1" dirty="0">
                <a:solidFill>
                  <a:srgbClr val="A50021"/>
                </a:solidFill>
              </a:rPr>
              <a:t>Capitalized text that defines the main topic of the article (short and simple, not necessarily the article title).</a:t>
            </a:r>
            <a:endParaRPr lang="en-US" sz="1400" dirty="0">
              <a:solidFill>
                <a:srgbClr val="A5002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sz="1400" b="1" dirty="0"/>
              <a:t>Central block(s): </a:t>
            </a:r>
            <a:r>
              <a:rPr lang="en-US" sz="1400" b="1" dirty="0">
                <a:solidFill>
                  <a:srgbClr val="A50021"/>
                </a:solidFill>
              </a:rPr>
              <a:t>Summarize the context of research and the main outcomes/findings: Please limit the text </a:t>
            </a:r>
            <a:br>
              <a:rPr lang="en-US" sz="1400" b="1" dirty="0">
                <a:solidFill>
                  <a:srgbClr val="A50021"/>
                </a:solidFill>
              </a:rPr>
            </a:br>
            <a:r>
              <a:rPr lang="en-US" sz="1400" b="1" dirty="0">
                <a:solidFill>
                  <a:srgbClr val="A50021"/>
                </a:solidFill>
              </a:rPr>
              <a:t>as much as possible and focus on the main points. </a:t>
            </a:r>
            <a:r>
              <a:rPr lang="en-US" sz="1400" dirty="0"/>
              <a:t>Try not to use font sizes smaller than 11 points.</a:t>
            </a:r>
          </a:p>
          <a:p>
            <a:pPr algn="l">
              <a:lnSpc>
                <a:spcPct val="120000"/>
              </a:lnSpc>
            </a:pPr>
            <a:r>
              <a:rPr lang="en-US" sz="1400" b="1" dirty="0"/>
              <a:t>Bottom panel</a:t>
            </a:r>
            <a:r>
              <a:rPr lang="en-US" sz="1400" dirty="0"/>
              <a:t>: </a:t>
            </a:r>
            <a:r>
              <a:rPr lang="en-US" sz="1400" b="1" dirty="0">
                <a:solidFill>
                  <a:srgbClr val="A50021"/>
                </a:solidFill>
              </a:rPr>
              <a:t>Conclusions</a:t>
            </a:r>
            <a:r>
              <a:rPr lang="en-US" sz="1400" dirty="0"/>
              <a:t> (1 or 2 key points). DOI will be added latter by editorial staff during production.</a:t>
            </a:r>
            <a:endParaRPr lang="en-US" sz="1400" b="1" dirty="0"/>
          </a:p>
          <a:p>
            <a:pPr algn="l">
              <a:lnSpc>
                <a:spcPct val="120000"/>
              </a:lnSpc>
            </a:pPr>
            <a:r>
              <a:rPr lang="en-US" sz="1400" dirty="0"/>
              <a:t>Please use text very sparingly and use clear images: focus exclusively on the main points.</a:t>
            </a:r>
          </a:p>
          <a:p>
            <a:pPr algn="l">
              <a:lnSpc>
                <a:spcPct val="120000"/>
              </a:lnSpc>
            </a:pPr>
            <a:r>
              <a:rPr lang="en-US" sz="1400" dirty="0"/>
              <a:t>Your </a:t>
            </a:r>
            <a:r>
              <a:rPr lang="cs-CZ" sz="1400" dirty="0" err="1"/>
              <a:t>graphical</a:t>
            </a:r>
            <a:r>
              <a:rPr lang="en-US" sz="1400" dirty="0"/>
              <a:t> abstract will be peer-reviewed and you might be invited to modify/improve it before publication online, final edits will be made inhouse during production.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1F62AFE-8234-D4DC-5C1A-199C0D838A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Graphical</a:t>
            </a:r>
            <a:r>
              <a:rPr lang="en-US" dirty="0"/>
              <a:t> abstract templates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84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85CBF75A-7EE4-6B8B-E7FA-B0283BB2C9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9" name="Title 68">
            <a:extLst>
              <a:ext uri="{FF2B5EF4-FFF2-40B4-BE49-F238E27FC236}">
                <a16:creationId xmlns:a16="http://schemas.microsoft.com/office/drawing/2014/main" id="{32F675F8-5D52-E5CF-F6F1-7AA19E9F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B3B39058-5495-B26A-5567-6ED9985979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E5F3673D-5144-C78A-CD63-6333D53812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4137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72114B86-DFF0-5966-77FB-4E3BFC729C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A3DC707B-4374-F0EC-4EA2-20B9A22F7EB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A65E19A4-BAB4-077A-B235-8C27280F8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8B76A5C3-64C7-E720-1C13-15B40A80F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1AB4E93-2DF3-6227-4131-E1C62CC070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72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0B72BFA-69AC-6C58-AA2B-B365A32C3C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9278933-0897-816F-E270-F227504C442E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D54055DE-9A4D-A705-FCE5-3C610BA9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062CF2C-48D8-B3EF-204B-1A1399A92C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DC6F0A0B-F966-523B-57F6-81D1E9EC57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12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2440C602-2729-7FB9-1C0B-FC7CC5F736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5139C9FE-9832-A393-5406-BD325DD56DF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E36D4399-1E67-8C82-A2B5-B0F53E8CA5C4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AE7D0791-1773-1ECE-4133-4811EACC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99E89154-3F45-3D06-9143-B98BDDC8DE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FC898E8E-009B-EDCD-CC7B-489724CB93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36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6B144588-C742-5418-11B6-968CEDB104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00116A67-3548-62FA-E06C-7AFBB0D6660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00C11885-C859-7D5F-DB65-37FD37DF1AEC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26CF5D18-7172-5244-8BCC-57AB45BD1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39C73276-74A9-38B0-FE0D-9DF8A2858B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D98BBF8-3CBE-A33B-AD5B-B318EC35CA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914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DD7A00EBC5DD4A9D910EB5FA773A9B" ma:contentTypeVersion="20" ma:contentTypeDescription="Create a new document." ma:contentTypeScope="" ma:versionID="5515fd1fe53453a2650f34fa3ca50ecd">
  <xsd:schema xmlns:xsd="http://www.w3.org/2001/XMLSchema" xmlns:xs="http://www.w3.org/2001/XMLSchema" xmlns:p="http://schemas.microsoft.com/office/2006/metadata/properties" xmlns:ns2="f428f131-8437-48c9-9cdf-8fab9dca4571" xmlns:ns3="d891dc5f-560a-4c9e-8c52-504a15dafee9" targetNamespace="http://schemas.microsoft.com/office/2006/metadata/properties" ma:root="true" ma:fieldsID="0702cced8c82c9733320e04801075c62" ns2:_="" ns3:_="">
    <xsd:import namespace="f428f131-8437-48c9-9cdf-8fab9dca4571"/>
    <xsd:import namespace="d891dc5f-560a-4c9e-8c52-504a15dafee9"/>
    <xsd:element name="properties">
      <xsd:complexType>
        <xsd:sequence>
          <xsd:element name="documentManagement">
            <xsd:complexType>
              <xsd:all>
                <xsd:element ref="ns2:Doc_x0020_Statu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SearchProperties" minOccurs="0"/>
                <xsd:element ref="ns3:MediaLengthInSeconds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Doc_x0020_Status" ma:index="8" nillable="true" ma:displayName="Doc Status" ma:default="Final" ma:format="Dropdown" ma:internalName="Doc_x0020_Status" ma:readOnly="false">
      <xsd:simpleType>
        <xsd:restriction base="dms:Choice">
          <xsd:enumeration value="Draft"/>
          <xsd:enumeration value="Final"/>
        </xsd:restriction>
      </xsd:simpleType>
    </xsd:element>
    <xsd:element name="TaxCatchAll" ma:index="16" nillable="true" ma:displayName="Taxonomy Catch All Column" ma:hidden="true" ma:list="{0b921606-c105-48ac-9c58-9e88b1f69728}" ma:internalName="TaxCatchAll" ma:showField="CatchAllData" ma:web="f428f131-8437-48c9-9cdf-8fab9dca45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1dc5f-560a-4c9e-8c52-504a15dafe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_x0020_Status xmlns="f428f131-8437-48c9-9cdf-8fab9dca4571">Final</Doc_x0020_Status>
    <TaxCatchAll xmlns="f428f131-8437-48c9-9cdf-8fab9dca4571" xsi:nil="true"/>
    <lcf76f155ced4ddcb4097134ff3c332f xmlns="d891dc5f-560a-4c9e-8c52-504a15dafee9">
      <Terms xmlns="http://schemas.microsoft.com/office/infopath/2007/PartnerControls"/>
    </lcf76f155ced4ddcb4097134ff3c332f>
  </documentManagement>
</p:properties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973C6C24-6CCF-4E29-B856-92CBBF8D32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078CD3-C73F-42F9-A7F3-4B2C3D1207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8f131-8437-48c9-9cdf-8fab9dca4571"/>
    <ds:schemaRef ds:uri="d891dc5f-560a-4c9e-8c52-504a15dafe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8D6780-005A-4727-AE38-43D0E6F23A0F}">
  <ds:schemaRefs>
    <ds:schemaRef ds:uri="f428f131-8437-48c9-9cdf-8fab9dca4571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891dc5f-560a-4c9e-8c52-504a15dafee9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9C398882-7DAC-4488-9914-91DAF34FD3E1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718</TotalTime>
  <Words>239</Words>
  <Application>Microsoft Office PowerPoint</Application>
  <PresentationFormat>Widescreen</PresentationFormat>
  <Paragraphs>20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Bodoni MT Condensed</vt:lpstr>
      <vt:lpstr>Calibri</vt:lpstr>
      <vt:lpstr>Office Theme</vt:lpstr>
      <vt:lpstr>Graphical abstract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Biomedical Papers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Biomedical Papers Visual Abstracts</dc:title>
  <dc:subject>Visual Abstracts</dc:subject>
  <dc:creator>ivosan</dc:creator>
  <cp:lastModifiedBy>ivosan</cp:lastModifiedBy>
  <cp:revision>31</cp:revision>
  <dcterms:created xsi:type="dcterms:W3CDTF">2024-03-18T13:38:13Z</dcterms:created>
  <dcterms:modified xsi:type="dcterms:W3CDTF">2024-10-03T23:01:18Z</dcterms:modified>
  <cp:category>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0x010100E5DD7A00EBC5DD4A9D910EB5FA773A9B</vt:lpwstr>
  </property>
  <property fmtid="{D5CDD505-2E9C-101B-9397-08002B2CF9AE}" pid="3" name="MediaServiceImageTags">
    <vt:lpwstr/>
  </property>
</Properties>
</file>